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3" r:id="rId4"/>
    <p:sldId id="276" r:id="rId5"/>
    <p:sldId id="278" r:id="rId6"/>
    <p:sldId id="277" r:id="rId7"/>
    <p:sldId id="279" r:id="rId8"/>
    <p:sldId id="275" r:id="rId9"/>
    <p:sldId id="280" r:id="rId10"/>
    <p:sldId id="274" r:id="rId11"/>
    <p:sldId id="281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000099"/>
    <a:srgbClr val="C18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00" d="100"/>
          <a:sy n="100" d="100"/>
        </p:scale>
        <p:origin x="-97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AB979-0951-4E61-861D-C231BE40D479}" type="datetimeFigureOut">
              <a:rPr lang="zh-TW" altLang="en-US" smtClean="0"/>
              <a:pPr/>
              <a:t>2016/12/27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2D69-094E-4E97-B72C-2E8F153AEB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5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2D69-094E-4E97-B72C-2E8F153AEB1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340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2D69-094E-4E97-B72C-2E8F153AEB1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2263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2D69-094E-4E97-B72C-2E8F153AEB1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89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2D69-094E-4E97-B72C-2E8F153AEB1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89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2D69-094E-4E97-B72C-2E8F153AEB1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897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2D69-094E-4E97-B72C-2E8F153AEB1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897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2D69-094E-4E97-B72C-2E8F153AEB1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247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276872"/>
            <a:ext cx="7772400" cy="794519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4944"/>
            <a:ext cx="6400800" cy="622920"/>
          </a:xfrm>
        </p:spPr>
        <p:txBody>
          <a:bodyPr>
            <a:no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680C-9814-4802-B617-371584C288EE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2278-97AC-4A92-8578-E83F60026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6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95736" y="274638"/>
            <a:ext cx="649106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680C-9814-4802-B617-371584C288EE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2278-97AC-4A92-8578-E83F60026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7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60848"/>
            <a:ext cx="8229600" cy="406531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680C-9814-4802-B617-371584C288EE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2278-97AC-4A92-8578-E83F60026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12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60848"/>
            <a:ext cx="8229600" cy="40653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680C-9814-4802-B617-371584C288EE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2278-97AC-4A92-8578-E83F60026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E680C-9814-4802-B617-371584C288EE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D2278-97AC-4A92-8578-E83F60026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5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064896" cy="1440160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二位小數乘以整數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 descr="1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636912"/>
            <a:ext cx="4824536" cy="305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8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例題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5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67544" y="1628800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今年</a:t>
            </a:r>
            <a:r>
              <a:rPr lang="zh-TW" altLang="en-US" sz="3200" b="1" u="sng" dirty="0" smtClean="0">
                <a:latin typeface="微軟正黑體" pitchFamily="34" charset="-120"/>
                <a:ea typeface="微軟正黑體" pitchFamily="34" charset="-120"/>
              </a:rPr>
              <a:t>鳴仁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收成一些小麥，想磨成麵粉出售，已知全部可以平分裝成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78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袋，且每袋重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6.04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公斤，今年</a:t>
            </a:r>
            <a:r>
              <a:rPr lang="zh-TW" altLang="en-US" sz="3200" b="1" u="sng" dirty="0" smtClean="0">
                <a:latin typeface="微軟正黑體" pitchFamily="34" charset="-120"/>
                <a:ea typeface="微軟正黑體" pitchFamily="34" charset="-120"/>
              </a:rPr>
              <a:t>鳴仁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共有多少公斤的麵粉可以出售？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95536" y="46339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直式計算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3528" y="312180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乘法算式填充題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23528" y="355385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依題意可以列出算式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5536" y="405790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6.04 ×78 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＝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           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1005"/>
              </p:ext>
            </p:extLst>
          </p:nvPr>
        </p:nvGraphicFramePr>
        <p:xfrm>
          <a:off x="4355976" y="3145770"/>
          <a:ext cx="1419796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4949"/>
                <a:gridCol w="354949"/>
                <a:gridCol w="354949"/>
                <a:gridCol w="354949"/>
              </a:tblGrid>
              <a:tr h="905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個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百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788024" y="402973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240324" y="4793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78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4427984" y="5253870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5598543" y="4461782"/>
            <a:ext cx="2062" cy="4105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4283968" y="525387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直線單箭頭接點 17"/>
          <p:cNvCxnSpPr/>
          <p:nvPr/>
        </p:nvCxnSpPr>
        <p:spPr>
          <a:xfrm flipH="1" flipV="1">
            <a:off x="5328873" y="4457649"/>
            <a:ext cx="199723" cy="4001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427984" y="5597093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2 8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直線單箭頭接點 19"/>
          <p:cNvCxnSpPr/>
          <p:nvPr/>
        </p:nvCxnSpPr>
        <p:spPr>
          <a:xfrm flipH="1" flipV="1">
            <a:off x="5040843" y="4503235"/>
            <a:ext cx="495903" cy="4457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427984" y="6074132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427984" y="611504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1. 1 2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572000" y="477798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×</a:t>
            </a:r>
            <a:endParaRPr lang="zh-TW" altLang="en-US" sz="2800" b="1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372200" y="623731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471.12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公斤</a:t>
            </a:r>
          </a:p>
        </p:txBody>
      </p:sp>
      <p:cxnSp>
        <p:nvCxnSpPr>
          <p:cNvPr id="25" name="直線單箭頭接點 24"/>
          <p:cNvCxnSpPr/>
          <p:nvPr/>
        </p:nvCxnSpPr>
        <p:spPr>
          <a:xfrm flipV="1">
            <a:off x="5436096" y="4417948"/>
            <a:ext cx="144016" cy="47791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H="1" flipV="1">
            <a:off x="5364088" y="4417948"/>
            <a:ext cx="61927" cy="54932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H="1" flipV="1">
            <a:off x="5004048" y="4417948"/>
            <a:ext cx="378835" cy="52344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2475368" y="408221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471.12</a:t>
            </a:r>
            <a:endParaRPr lang="zh-TW" altLang="en-US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4" grpId="0"/>
      <p:bldP spid="17" grpId="0"/>
      <p:bldP spid="19" grpId="0"/>
      <p:bldP spid="22" grpId="0"/>
      <p:bldP spid="23" grpId="0"/>
      <p:bldP spid="24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例題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6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67544" y="1628800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u="sng" dirty="0" smtClean="0">
                <a:latin typeface="微軟正黑體" pitchFamily="34" charset="-120"/>
                <a:ea typeface="微軟正黑體" pitchFamily="34" charset="-120"/>
              </a:rPr>
              <a:t>福星雜貨店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有一大袋蔗糖，想分裝成小包裝出售，如果每小包重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15.24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公斤，共分成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60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小包，這袋蔗糖有多少公斤重？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95536" y="46339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直式計算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3528" y="312180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乘法算式填充題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23528" y="355385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依題意可以列出算式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5536" y="405790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15.24 ×60 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＝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           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1005"/>
              </p:ext>
            </p:extLst>
          </p:nvPr>
        </p:nvGraphicFramePr>
        <p:xfrm>
          <a:off x="4355976" y="3145770"/>
          <a:ext cx="1419796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4949"/>
                <a:gridCol w="354949"/>
                <a:gridCol w="354949"/>
                <a:gridCol w="354949"/>
              </a:tblGrid>
              <a:tr h="905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個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百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427984" y="402973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240324" y="4793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4427984" y="5253870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5598543" y="4461782"/>
            <a:ext cx="2062" cy="4105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5076056" y="525387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直線單箭頭接點 17"/>
          <p:cNvCxnSpPr/>
          <p:nvPr/>
        </p:nvCxnSpPr>
        <p:spPr>
          <a:xfrm flipH="1" flipV="1">
            <a:off x="5328873" y="4457649"/>
            <a:ext cx="199723" cy="4001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427984" y="5597093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4 4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直線單箭頭接點 19"/>
          <p:cNvCxnSpPr/>
          <p:nvPr/>
        </p:nvCxnSpPr>
        <p:spPr>
          <a:xfrm flipH="1" flipV="1">
            <a:off x="5040843" y="4503235"/>
            <a:ext cx="495903" cy="4457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427984" y="6074132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427984" y="611504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4. 4 0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572000" y="477798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×</a:t>
            </a:r>
            <a:endParaRPr lang="zh-TW" altLang="en-US" sz="2800" b="1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372200" y="623731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914.4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公斤</a:t>
            </a:r>
          </a:p>
        </p:txBody>
      </p:sp>
      <p:cxnSp>
        <p:nvCxnSpPr>
          <p:cNvPr id="25" name="直線單箭頭接點 24"/>
          <p:cNvCxnSpPr/>
          <p:nvPr/>
        </p:nvCxnSpPr>
        <p:spPr>
          <a:xfrm flipV="1">
            <a:off x="5436096" y="4417948"/>
            <a:ext cx="144016" cy="47791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H="1" flipV="1">
            <a:off x="5364088" y="4417948"/>
            <a:ext cx="61927" cy="54932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H="1" flipV="1">
            <a:off x="5004048" y="4417948"/>
            <a:ext cx="378835" cy="52344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2475368" y="408221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914.4</a:t>
            </a:r>
            <a:endParaRPr lang="zh-TW" altLang="en-US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cxnSp>
        <p:nvCxnSpPr>
          <p:cNvPr id="29" name="直線單箭頭接點 28"/>
          <p:cNvCxnSpPr/>
          <p:nvPr/>
        </p:nvCxnSpPr>
        <p:spPr>
          <a:xfrm flipH="1" flipV="1">
            <a:off x="4716016" y="4437112"/>
            <a:ext cx="831344" cy="5311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H="1" flipV="1">
            <a:off x="4644009" y="4437112"/>
            <a:ext cx="720079" cy="50405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5595352" y="62754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5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4" grpId="0"/>
      <p:bldP spid="17" grpId="0"/>
      <p:bldP spid="19" grpId="0"/>
      <p:bldP spid="22" grpId="0"/>
      <p:bldP spid="23" grpId="0"/>
      <p:bldP spid="24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整理與歸納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03648" y="1412776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知道運用積木來處理二位</a:t>
            </a:r>
            <a:r>
              <a:rPr lang="zh-TW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小數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乘以整數的問題。</a:t>
            </a:r>
            <a:endParaRPr lang="en-US" altLang="zh-TW" sz="24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03648" y="2053879"/>
            <a:ext cx="7452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知道運用</a:t>
            </a:r>
            <a:r>
              <a:rPr lang="zh-TW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單位小數的連加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的方式來</a:t>
            </a:r>
            <a:r>
              <a:rPr lang="zh-TW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記錄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與處理二位</a:t>
            </a:r>
            <a:r>
              <a:rPr lang="zh-TW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小數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乘以整數的問題。 </a:t>
            </a:r>
            <a:endParaRPr lang="en-US" altLang="zh-TW" sz="24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403648" y="3064314"/>
            <a:ext cx="7452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知道運用乘法算式填充題的方式來</a:t>
            </a:r>
            <a:r>
              <a:rPr lang="zh-TW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記錄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與處理二位</a:t>
            </a:r>
            <a:r>
              <a:rPr lang="zh-TW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小數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乘以整數的問題。</a:t>
            </a:r>
            <a:endParaRPr lang="en-US" altLang="zh-TW" sz="24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03648" y="4074749"/>
            <a:ext cx="7452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知道運用直式的計算方式來處理二位</a:t>
            </a:r>
            <a:r>
              <a:rPr lang="zh-TW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小數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乘以整數的問題。</a:t>
            </a:r>
            <a:endParaRPr lang="en-US" altLang="zh-TW" sz="24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03648" y="5085184"/>
            <a:ext cx="7452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知道積的小數點位置。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對齊被乘數的小數點，小數點後如果只有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可以刪掉不寫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5419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學習重點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971600" y="233341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能運用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單位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</a:rPr>
              <a:t>小數的連加並用乘法記錄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71600" y="3159501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能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</a:rPr>
              <a:t>解決二位純小數乘以一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二位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整數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</a:rPr>
              <a:t>的問題，並用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直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</a:rPr>
              <a:t>式計算解題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71600" y="4478027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能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</a:rPr>
              <a:t>解決二位帶小數乘以一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二位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整數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</a:rPr>
              <a:t>的問題，並用直式計算解題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71600" y="5796553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積的小數點位置。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288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+mn-cs"/>
              </a:rPr>
              <a:t>例題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+mn-cs"/>
              </a:rPr>
              <a:t>1</a:t>
            </a:r>
            <a:endParaRPr lang="zh-TW" altLang="en-US" b="1" dirty="0"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83568" y="1847726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一包麵粉重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公斤，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5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包麵粉共重多少公斤？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83568" y="299695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解法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用積木表示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788024" y="2564904"/>
            <a:ext cx="1541780" cy="2065337"/>
            <a:chOff x="2412" y="12108"/>
            <a:chExt cx="2428" cy="3252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2412" y="12108"/>
              <a:ext cx="2428" cy="2485"/>
              <a:chOff x="2412" y="8508"/>
              <a:chExt cx="2428" cy="2485"/>
            </a:xfrm>
          </p:grpSpPr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2412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2640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>
                <a:off x="2880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>
                <a:off x="3108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>
                <a:off x="3350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4" name="AutoShape 10"/>
              <p:cNvSpPr>
                <a:spLocks noChangeArrowheads="1"/>
              </p:cNvSpPr>
              <p:nvPr/>
            </p:nvSpPr>
            <p:spPr bwMode="auto">
              <a:xfrm>
                <a:off x="3578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>
                <a:off x="3818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4046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>
                <a:off x="4288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>
                <a:off x="4516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>
                <a:off x="2412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>
                <a:off x="2640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>
                <a:off x="2880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>
                <a:off x="3108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>
                <a:off x="3350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>
                <a:off x="3578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>
                <a:off x="3818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/>
            </p:nvSpPr>
            <p:spPr bwMode="auto">
              <a:xfrm>
                <a:off x="4046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7" name="AutoShape 23"/>
              <p:cNvSpPr>
                <a:spLocks noChangeArrowheads="1"/>
              </p:cNvSpPr>
              <p:nvPr/>
            </p:nvSpPr>
            <p:spPr bwMode="auto">
              <a:xfrm>
                <a:off x="4288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>
                <a:off x="4516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9" name="AutoShape 25"/>
              <p:cNvSpPr>
                <a:spLocks noChangeArrowheads="1"/>
              </p:cNvSpPr>
              <p:nvPr/>
            </p:nvSpPr>
            <p:spPr bwMode="auto">
              <a:xfrm>
                <a:off x="2412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>
                <a:off x="2640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>
                <a:off x="2880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>
                <a:off x="3108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>
                <a:off x="3350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>
                <a:off x="3578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5" name="AutoShape 31"/>
              <p:cNvSpPr>
                <a:spLocks noChangeArrowheads="1"/>
              </p:cNvSpPr>
              <p:nvPr/>
            </p:nvSpPr>
            <p:spPr bwMode="auto">
              <a:xfrm>
                <a:off x="3818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6" name="AutoShape 32"/>
              <p:cNvSpPr>
                <a:spLocks noChangeArrowheads="1"/>
              </p:cNvSpPr>
              <p:nvPr/>
            </p:nvSpPr>
            <p:spPr bwMode="auto">
              <a:xfrm>
                <a:off x="4046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7" name="AutoShape 33"/>
              <p:cNvSpPr>
                <a:spLocks noChangeArrowheads="1"/>
              </p:cNvSpPr>
              <p:nvPr/>
            </p:nvSpPr>
            <p:spPr bwMode="auto">
              <a:xfrm>
                <a:off x="4288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8" name="AutoShape 34"/>
              <p:cNvSpPr>
                <a:spLocks noChangeArrowheads="1"/>
              </p:cNvSpPr>
              <p:nvPr/>
            </p:nvSpPr>
            <p:spPr bwMode="auto">
              <a:xfrm>
                <a:off x="4516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9" name="AutoShape 35"/>
              <p:cNvSpPr>
                <a:spLocks noChangeArrowheads="1"/>
              </p:cNvSpPr>
              <p:nvPr/>
            </p:nvSpPr>
            <p:spPr bwMode="auto">
              <a:xfrm>
                <a:off x="2412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0" name="AutoShape 36"/>
              <p:cNvSpPr>
                <a:spLocks noChangeArrowheads="1"/>
              </p:cNvSpPr>
              <p:nvPr/>
            </p:nvSpPr>
            <p:spPr bwMode="auto">
              <a:xfrm>
                <a:off x="2640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1" name="AutoShape 37"/>
              <p:cNvSpPr>
                <a:spLocks noChangeArrowheads="1"/>
              </p:cNvSpPr>
              <p:nvPr/>
            </p:nvSpPr>
            <p:spPr bwMode="auto">
              <a:xfrm>
                <a:off x="2880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2" name="AutoShape 38"/>
              <p:cNvSpPr>
                <a:spLocks noChangeArrowheads="1"/>
              </p:cNvSpPr>
              <p:nvPr/>
            </p:nvSpPr>
            <p:spPr bwMode="auto">
              <a:xfrm>
                <a:off x="3108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3" name="AutoShape 39"/>
              <p:cNvSpPr>
                <a:spLocks noChangeArrowheads="1"/>
              </p:cNvSpPr>
              <p:nvPr/>
            </p:nvSpPr>
            <p:spPr bwMode="auto">
              <a:xfrm>
                <a:off x="3350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4" name="AutoShape 40"/>
              <p:cNvSpPr>
                <a:spLocks noChangeArrowheads="1"/>
              </p:cNvSpPr>
              <p:nvPr/>
            </p:nvSpPr>
            <p:spPr bwMode="auto">
              <a:xfrm>
                <a:off x="3578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5" name="AutoShape 41"/>
              <p:cNvSpPr>
                <a:spLocks noChangeArrowheads="1"/>
              </p:cNvSpPr>
              <p:nvPr/>
            </p:nvSpPr>
            <p:spPr bwMode="auto">
              <a:xfrm>
                <a:off x="3818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/>
            </p:nvSpPr>
            <p:spPr bwMode="auto">
              <a:xfrm>
                <a:off x="4046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7" name="AutoShape 43"/>
              <p:cNvSpPr>
                <a:spLocks noChangeArrowheads="1"/>
              </p:cNvSpPr>
              <p:nvPr/>
            </p:nvSpPr>
            <p:spPr bwMode="auto">
              <a:xfrm>
                <a:off x="4288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8" name="AutoShape 44"/>
              <p:cNvSpPr>
                <a:spLocks noChangeArrowheads="1"/>
              </p:cNvSpPr>
              <p:nvPr/>
            </p:nvSpPr>
            <p:spPr bwMode="auto">
              <a:xfrm>
                <a:off x="4516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9" name="AutoShape 45"/>
              <p:cNvSpPr>
                <a:spLocks noChangeArrowheads="1"/>
              </p:cNvSpPr>
              <p:nvPr/>
            </p:nvSpPr>
            <p:spPr bwMode="auto">
              <a:xfrm>
                <a:off x="2412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0" name="AutoShape 46"/>
              <p:cNvSpPr>
                <a:spLocks noChangeArrowheads="1"/>
              </p:cNvSpPr>
              <p:nvPr/>
            </p:nvSpPr>
            <p:spPr bwMode="auto">
              <a:xfrm>
                <a:off x="2640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1" name="AutoShape 47"/>
              <p:cNvSpPr>
                <a:spLocks noChangeArrowheads="1"/>
              </p:cNvSpPr>
              <p:nvPr/>
            </p:nvSpPr>
            <p:spPr bwMode="auto">
              <a:xfrm>
                <a:off x="2880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2" name="AutoShape 48"/>
              <p:cNvSpPr>
                <a:spLocks noChangeArrowheads="1"/>
              </p:cNvSpPr>
              <p:nvPr/>
            </p:nvSpPr>
            <p:spPr bwMode="auto">
              <a:xfrm>
                <a:off x="3108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3" name="AutoShape 49"/>
              <p:cNvSpPr>
                <a:spLocks noChangeArrowheads="1"/>
              </p:cNvSpPr>
              <p:nvPr/>
            </p:nvSpPr>
            <p:spPr bwMode="auto">
              <a:xfrm>
                <a:off x="3350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4" name="AutoShape 50"/>
              <p:cNvSpPr>
                <a:spLocks noChangeArrowheads="1"/>
              </p:cNvSpPr>
              <p:nvPr/>
            </p:nvSpPr>
            <p:spPr bwMode="auto">
              <a:xfrm>
                <a:off x="3578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5" name="AutoShape 51"/>
              <p:cNvSpPr>
                <a:spLocks noChangeArrowheads="1"/>
              </p:cNvSpPr>
              <p:nvPr/>
            </p:nvSpPr>
            <p:spPr bwMode="auto">
              <a:xfrm>
                <a:off x="3818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6" name="AutoShape 52"/>
              <p:cNvSpPr>
                <a:spLocks noChangeArrowheads="1"/>
              </p:cNvSpPr>
              <p:nvPr/>
            </p:nvSpPr>
            <p:spPr bwMode="auto">
              <a:xfrm>
                <a:off x="4046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7" name="AutoShape 53"/>
              <p:cNvSpPr>
                <a:spLocks noChangeArrowheads="1"/>
              </p:cNvSpPr>
              <p:nvPr/>
            </p:nvSpPr>
            <p:spPr bwMode="auto">
              <a:xfrm>
                <a:off x="4288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8" name="AutoShape 54"/>
              <p:cNvSpPr>
                <a:spLocks noChangeArrowheads="1"/>
              </p:cNvSpPr>
              <p:nvPr/>
            </p:nvSpPr>
            <p:spPr bwMode="auto">
              <a:xfrm>
                <a:off x="4516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9" name="AutoShape 55"/>
              <p:cNvSpPr>
                <a:spLocks noChangeArrowheads="1"/>
              </p:cNvSpPr>
              <p:nvPr/>
            </p:nvSpPr>
            <p:spPr bwMode="auto">
              <a:xfrm>
                <a:off x="2412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80" name="AutoShape 56"/>
              <p:cNvSpPr>
                <a:spLocks noChangeArrowheads="1"/>
              </p:cNvSpPr>
              <p:nvPr/>
            </p:nvSpPr>
            <p:spPr bwMode="auto">
              <a:xfrm>
                <a:off x="2640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81" name="AutoShape 57"/>
              <p:cNvSpPr>
                <a:spLocks noChangeArrowheads="1"/>
              </p:cNvSpPr>
              <p:nvPr/>
            </p:nvSpPr>
            <p:spPr bwMode="auto">
              <a:xfrm>
                <a:off x="2880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82" name="AutoShape 58"/>
              <p:cNvSpPr>
                <a:spLocks noChangeArrowheads="1"/>
              </p:cNvSpPr>
              <p:nvPr/>
            </p:nvSpPr>
            <p:spPr bwMode="auto">
              <a:xfrm>
                <a:off x="3108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83" name="AutoShape 59"/>
              <p:cNvSpPr>
                <a:spLocks noChangeArrowheads="1"/>
              </p:cNvSpPr>
              <p:nvPr/>
            </p:nvSpPr>
            <p:spPr bwMode="auto">
              <a:xfrm>
                <a:off x="3350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84" name="AutoShape 60"/>
              <p:cNvSpPr>
                <a:spLocks noChangeArrowheads="1"/>
              </p:cNvSpPr>
              <p:nvPr/>
            </p:nvSpPr>
            <p:spPr bwMode="auto">
              <a:xfrm>
                <a:off x="3578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>
                <a:off x="3818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86" name="AutoShape 62"/>
              <p:cNvSpPr>
                <a:spLocks noChangeArrowheads="1"/>
              </p:cNvSpPr>
              <p:nvPr/>
            </p:nvSpPr>
            <p:spPr bwMode="auto">
              <a:xfrm>
                <a:off x="4046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87" name="AutoShape 63"/>
              <p:cNvSpPr>
                <a:spLocks noChangeArrowheads="1"/>
              </p:cNvSpPr>
              <p:nvPr/>
            </p:nvSpPr>
            <p:spPr bwMode="auto">
              <a:xfrm>
                <a:off x="4288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88" name="AutoShape 64"/>
              <p:cNvSpPr>
                <a:spLocks noChangeArrowheads="1"/>
              </p:cNvSpPr>
              <p:nvPr/>
            </p:nvSpPr>
            <p:spPr bwMode="auto">
              <a:xfrm>
                <a:off x="4516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89" name="AutoShape 65"/>
              <p:cNvSpPr>
                <a:spLocks noChangeArrowheads="1"/>
              </p:cNvSpPr>
              <p:nvPr/>
            </p:nvSpPr>
            <p:spPr bwMode="auto">
              <a:xfrm>
                <a:off x="2412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0" name="AutoShape 66"/>
              <p:cNvSpPr>
                <a:spLocks noChangeArrowheads="1"/>
              </p:cNvSpPr>
              <p:nvPr/>
            </p:nvSpPr>
            <p:spPr bwMode="auto">
              <a:xfrm>
                <a:off x="2640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>
                <a:off x="2880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>
                <a:off x="3108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>
                <a:off x="3350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>
                <a:off x="3578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5" name="AutoShape 71"/>
              <p:cNvSpPr>
                <a:spLocks noChangeArrowheads="1"/>
              </p:cNvSpPr>
              <p:nvPr/>
            </p:nvSpPr>
            <p:spPr bwMode="auto">
              <a:xfrm>
                <a:off x="3818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>
                <a:off x="4046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>
                <a:off x="4288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>
                <a:off x="4516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>
                <a:off x="2412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>
                <a:off x="2640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1" name="AutoShape 77"/>
              <p:cNvSpPr>
                <a:spLocks noChangeArrowheads="1"/>
              </p:cNvSpPr>
              <p:nvPr/>
            </p:nvSpPr>
            <p:spPr bwMode="auto">
              <a:xfrm>
                <a:off x="2880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2" name="AutoShape 78"/>
              <p:cNvSpPr>
                <a:spLocks noChangeArrowheads="1"/>
              </p:cNvSpPr>
              <p:nvPr/>
            </p:nvSpPr>
            <p:spPr bwMode="auto">
              <a:xfrm>
                <a:off x="3108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3" name="AutoShape 79"/>
              <p:cNvSpPr>
                <a:spLocks noChangeArrowheads="1"/>
              </p:cNvSpPr>
              <p:nvPr/>
            </p:nvSpPr>
            <p:spPr bwMode="auto">
              <a:xfrm>
                <a:off x="3350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4" name="AutoShape 80"/>
              <p:cNvSpPr>
                <a:spLocks noChangeArrowheads="1"/>
              </p:cNvSpPr>
              <p:nvPr/>
            </p:nvSpPr>
            <p:spPr bwMode="auto">
              <a:xfrm>
                <a:off x="3578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5" name="AutoShape 81"/>
              <p:cNvSpPr>
                <a:spLocks noChangeArrowheads="1"/>
              </p:cNvSpPr>
              <p:nvPr/>
            </p:nvSpPr>
            <p:spPr bwMode="auto">
              <a:xfrm>
                <a:off x="3818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6" name="AutoShape 82"/>
              <p:cNvSpPr>
                <a:spLocks noChangeArrowheads="1"/>
              </p:cNvSpPr>
              <p:nvPr/>
            </p:nvSpPr>
            <p:spPr bwMode="auto">
              <a:xfrm>
                <a:off x="4046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7" name="AutoShape 83"/>
              <p:cNvSpPr>
                <a:spLocks noChangeArrowheads="1"/>
              </p:cNvSpPr>
              <p:nvPr/>
            </p:nvSpPr>
            <p:spPr bwMode="auto">
              <a:xfrm>
                <a:off x="4288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8" name="AutoShape 84"/>
              <p:cNvSpPr>
                <a:spLocks noChangeArrowheads="1"/>
              </p:cNvSpPr>
              <p:nvPr/>
            </p:nvSpPr>
            <p:spPr bwMode="auto">
              <a:xfrm>
                <a:off x="4516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9" name="AutoShape 85"/>
              <p:cNvSpPr>
                <a:spLocks noChangeArrowheads="1"/>
              </p:cNvSpPr>
              <p:nvPr/>
            </p:nvSpPr>
            <p:spPr bwMode="auto">
              <a:xfrm>
                <a:off x="2412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0" name="AutoShape 86"/>
              <p:cNvSpPr>
                <a:spLocks noChangeArrowheads="1"/>
              </p:cNvSpPr>
              <p:nvPr/>
            </p:nvSpPr>
            <p:spPr bwMode="auto">
              <a:xfrm>
                <a:off x="2640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1" name="AutoShape 87"/>
              <p:cNvSpPr>
                <a:spLocks noChangeArrowheads="1"/>
              </p:cNvSpPr>
              <p:nvPr/>
            </p:nvSpPr>
            <p:spPr bwMode="auto">
              <a:xfrm>
                <a:off x="2880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2" name="AutoShape 88"/>
              <p:cNvSpPr>
                <a:spLocks noChangeArrowheads="1"/>
              </p:cNvSpPr>
              <p:nvPr/>
            </p:nvSpPr>
            <p:spPr bwMode="auto">
              <a:xfrm>
                <a:off x="3108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3" name="AutoShape 89"/>
              <p:cNvSpPr>
                <a:spLocks noChangeArrowheads="1"/>
              </p:cNvSpPr>
              <p:nvPr/>
            </p:nvSpPr>
            <p:spPr bwMode="auto">
              <a:xfrm>
                <a:off x="3350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4" name="AutoShape 90"/>
              <p:cNvSpPr>
                <a:spLocks noChangeArrowheads="1"/>
              </p:cNvSpPr>
              <p:nvPr/>
            </p:nvSpPr>
            <p:spPr bwMode="auto">
              <a:xfrm>
                <a:off x="3578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5" name="AutoShape 91"/>
              <p:cNvSpPr>
                <a:spLocks noChangeArrowheads="1"/>
              </p:cNvSpPr>
              <p:nvPr/>
            </p:nvSpPr>
            <p:spPr bwMode="auto">
              <a:xfrm>
                <a:off x="3818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6" name="AutoShape 92"/>
              <p:cNvSpPr>
                <a:spLocks noChangeArrowheads="1"/>
              </p:cNvSpPr>
              <p:nvPr/>
            </p:nvSpPr>
            <p:spPr bwMode="auto">
              <a:xfrm>
                <a:off x="4046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7" name="AutoShape 93"/>
              <p:cNvSpPr>
                <a:spLocks noChangeArrowheads="1"/>
              </p:cNvSpPr>
              <p:nvPr/>
            </p:nvSpPr>
            <p:spPr bwMode="auto">
              <a:xfrm>
                <a:off x="4288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8" name="AutoShape 94"/>
              <p:cNvSpPr>
                <a:spLocks noChangeArrowheads="1"/>
              </p:cNvSpPr>
              <p:nvPr/>
            </p:nvSpPr>
            <p:spPr bwMode="auto">
              <a:xfrm>
                <a:off x="4516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2412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0" name="AutoShape 96"/>
              <p:cNvSpPr>
                <a:spLocks noChangeArrowheads="1"/>
              </p:cNvSpPr>
              <p:nvPr/>
            </p:nvSpPr>
            <p:spPr bwMode="auto">
              <a:xfrm>
                <a:off x="2640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1" name="AutoShape 97"/>
              <p:cNvSpPr>
                <a:spLocks noChangeArrowheads="1"/>
              </p:cNvSpPr>
              <p:nvPr/>
            </p:nvSpPr>
            <p:spPr bwMode="auto">
              <a:xfrm>
                <a:off x="2880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2" name="AutoShape 98"/>
              <p:cNvSpPr>
                <a:spLocks noChangeArrowheads="1"/>
              </p:cNvSpPr>
              <p:nvPr/>
            </p:nvSpPr>
            <p:spPr bwMode="auto">
              <a:xfrm>
                <a:off x="3108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3" name="AutoShape 99"/>
              <p:cNvSpPr>
                <a:spLocks noChangeArrowheads="1"/>
              </p:cNvSpPr>
              <p:nvPr/>
            </p:nvSpPr>
            <p:spPr bwMode="auto">
              <a:xfrm>
                <a:off x="3350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4" name="AutoShape 100"/>
              <p:cNvSpPr>
                <a:spLocks noChangeArrowheads="1"/>
              </p:cNvSpPr>
              <p:nvPr/>
            </p:nvSpPr>
            <p:spPr bwMode="auto">
              <a:xfrm>
                <a:off x="3578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5" name="AutoShape 101"/>
              <p:cNvSpPr>
                <a:spLocks noChangeArrowheads="1"/>
              </p:cNvSpPr>
              <p:nvPr/>
            </p:nvSpPr>
            <p:spPr bwMode="auto">
              <a:xfrm>
                <a:off x="3818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6" name="AutoShape 102"/>
              <p:cNvSpPr>
                <a:spLocks noChangeArrowheads="1"/>
              </p:cNvSpPr>
              <p:nvPr/>
            </p:nvSpPr>
            <p:spPr bwMode="auto">
              <a:xfrm>
                <a:off x="4046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7" name="AutoShape 103"/>
              <p:cNvSpPr>
                <a:spLocks noChangeArrowheads="1"/>
              </p:cNvSpPr>
              <p:nvPr/>
            </p:nvSpPr>
            <p:spPr bwMode="auto">
              <a:xfrm>
                <a:off x="4288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8" name="AutoShape 104"/>
              <p:cNvSpPr>
                <a:spLocks noChangeArrowheads="1"/>
              </p:cNvSpPr>
              <p:nvPr/>
            </p:nvSpPr>
            <p:spPr bwMode="auto">
              <a:xfrm>
                <a:off x="4516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129" name="Text Box 105"/>
            <p:cNvSpPr txBox="1">
              <a:spLocks noChangeArrowheads="1"/>
            </p:cNvSpPr>
            <p:nvPr/>
          </p:nvSpPr>
          <p:spPr bwMode="auto">
            <a:xfrm>
              <a:off x="3238" y="14593"/>
              <a:ext cx="580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1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1130" name="Group 106"/>
          <p:cNvGrpSpPr>
            <a:grpSpLocks/>
          </p:cNvGrpSpPr>
          <p:nvPr/>
        </p:nvGrpSpPr>
        <p:grpSpPr bwMode="auto">
          <a:xfrm>
            <a:off x="6799704" y="2564904"/>
            <a:ext cx="556260" cy="2065337"/>
            <a:chOff x="5580" y="12108"/>
            <a:chExt cx="876" cy="3252"/>
          </a:xfrm>
        </p:grpSpPr>
        <p:grpSp>
          <p:nvGrpSpPr>
            <p:cNvPr id="1131" name="Group 107"/>
            <p:cNvGrpSpPr>
              <a:grpSpLocks/>
            </p:cNvGrpSpPr>
            <p:nvPr/>
          </p:nvGrpSpPr>
          <p:grpSpPr bwMode="auto">
            <a:xfrm>
              <a:off x="5822" y="12108"/>
              <a:ext cx="324" cy="2485"/>
              <a:chOff x="5822" y="8508"/>
              <a:chExt cx="324" cy="2485"/>
            </a:xfrm>
          </p:grpSpPr>
          <p:sp>
            <p:nvSpPr>
              <p:cNvPr id="1132" name="AutoShape 108"/>
              <p:cNvSpPr>
                <a:spLocks noChangeArrowheads="1"/>
              </p:cNvSpPr>
              <p:nvPr/>
            </p:nvSpPr>
            <p:spPr bwMode="auto">
              <a:xfrm>
                <a:off x="5822" y="1066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3" name="AutoShape 109"/>
              <p:cNvSpPr>
                <a:spLocks noChangeArrowheads="1"/>
              </p:cNvSpPr>
              <p:nvPr/>
            </p:nvSpPr>
            <p:spPr bwMode="auto">
              <a:xfrm>
                <a:off x="5822" y="1042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4" name="AutoShape 110"/>
              <p:cNvSpPr>
                <a:spLocks noChangeArrowheads="1"/>
              </p:cNvSpPr>
              <p:nvPr/>
            </p:nvSpPr>
            <p:spPr bwMode="auto">
              <a:xfrm>
                <a:off x="5822" y="1018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5" name="AutoShape 111"/>
              <p:cNvSpPr>
                <a:spLocks noChangeArrowheads="1"/>
              </p:cNvSpPr>
              <p:nvPr/>
            </p:nvSpPr>
            <p:spPr bwMode="auto">
              <a:xfrm>
                <a:off x="5822" y="9949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>
                <a:off x="5822" y="971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7" name="AutoShape 113"/>
              <p:cNvSpPr>
                <a:spLocks noChangeArrowheads="1"/>
              </p:cNvSpPr>
              <p:nvPr/>
            </p:nvSpPr>
            <p:spPr bwMode="auto">
              <a:xfrm>
                <a:off x="5822" y="947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8" name="AutoShape 114"/>
              <p:cNvSpPr>
                <a:spLocks noChangeArrowheads="1"/>
              </p:cNvSpPr>
              <p:nvPr/>
            </p:nvSpPr>
            <p:spPr bwMode="auto">
              <a:xfrm>
                <a:off x="5822" y="923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/>
            </p:nvSpPr>
            <p:spPr bwMode="auto">
              <a:xfrm>
                <a:off x="5822" y="8990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40" name="AutoShape 116"/>
              <p:cNvSpPr>
                <a:spLocks noChangeArrowheads="1"/>
              </p:cNvSpPr>
              <p:nvPr/>
            </p:nvSpPr>
            <p:spPr bwMode="auto">
              <a:xfrm>
                <a:off x="5822" y="874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41" name="AutoShape 117"/>
              <p:cNvSpPr>
                <a:spLocks noChangeArrowheads="1"/>
              </p:cNvSpPr>
              <p:nvPr/>
            </p:nvSpPr>
            <p:spPr bwMode="auto">
              <a:xfrm>
                <a:off x="5822" y="8508"/>
                <a:ext cx="324" cy="324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142" name="Text Box 118"/>
            <p:cNvSpPr txBox="1">
              <a:spLocks noChangeArrowheads="1"/>
            </p:cNvSpPr>
            <p:nvPr/>
          </p:nvSpPr>
          <p:spPr bwMode="auto">
            <a:xfrm>
              <a:off x="5580" y="14593"/>
              <a:ext cx="876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0.1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1143" name="Group 119"/>
          <p:cNvGrpSpPr>
            <a:grpSpLocks/>
          </p:cNvGrpSpPr>
          <p:nvPr/>
        </p:nvGrpSpPr>
        <p:grpSpPr bwMode="auto">
          <a:xfrm>
            <a:off x="7693784" y="3838274"/>
            <a:ext cx="688340" cy="736078"/>
            <a:chOff x="6988" y="14113"/>
            <a:chExt cx="1084" cy="1159"/>
          </a:xfrm>
        </p:grpSpPr>
        <p:sp>
          <p:nvSpPr>
            <p:cNvPr id="1144" name="AutoShape 120"/>
            <p:cNvSpPr>
              <a:spLocks noChangeArrowheads="1"/>
            </p:cNvSpPr>
            <p:nvPr/>
          </p:nvSpPr>
          <p:spPr bwMode="auto">
            <a:xfrm>
              <a:off x="7364" y="14113"/>
              <a:ext cx="324" cy="324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5" name="Text Box 121"/>
            <p:cNvSpPr txBox="1">
              <a:spLocks noChangeArrowheads="1"/>
            </p:cNvSpPr>
            <p:nvPr/>
          </p:nvSpPr>
          <p:spPr bwMode="auto">
            <a:xfrm>
              <a:off x="6988" y="14505"/>
              <a:ext cx="1084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0.01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129" name="群組 128"/>
          <p:cNvGrpSpPr/>
          <p:nvPr/>
        </p:nvGrpSpPr>
        <p:grpSpPr>
          <a:xfrm>
            <a:off x="1331640" y="3861048"/>
            <a:ext cx="1728192" cy="657364"/>
            <a:chOff x="1259632" y="4221088"/>
            <a:chExt cx="1728192" cy="657364"/>
          </a:xfrm>
        </p:grpSpPr>
        <p:sp>
          <p:nvSpPr>
            <p:cNvPr id="1146" name="AutoShape 122"/>
            <p:cNvSpPr>
              <a:spLocks noChangeArrowheads="1"/>
            </p:cNvSpPr>
            <p:nvPr/>
          </p:nvSpPr>
          <p:spPr bwMode="auto">
            <a:xfrm>
              <a:off x="1475656" y="4221088"/>
              <a:ext cx="204788" cy="206375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6" name="AutoShape 122"/>
            <p:cNvSpPr>
              <a:spLocks noChangeArrowheads="1"/>
            </p:cNvSpPr>
            <p:nvPr/>
          </p:nvSpPr>
          <p:spPr bwMode="auto">
            <a:xfrm>
              <a:off x="2267744" y="4221088"/>
              <a:ext cx="204788" cy="206375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7" name="AutoShape 122"/>
            <p:cNvSpPr>
              <a:spLocks noChangeArrowheads="1"/>
            </p:cNvSpPr>
            <p:nvPr/>
          </p:nvSpPr>
          <p:spPr bwMode="auto">
            <a:xfrm>
              <a:off x="1871700" y="4221088"/>
              <a:ext cx="204788" cy="206375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8" name="文字方塊 127"/>
            <p:cNvSpPr txBox="1"/>
            <p:nvPr/>
          </p:nvSpPr>
          <p:spPr>
            <a:xfrm>
              <a:off x="1259632" y="4509120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一包   </a:t>
              </a:r>
              <a:r>
                <a:rPr lang="en-US" altLang="zh-TW" dirty="0" smtClean="0">
                  <a:latin typeface="Times New Roman" pitchFamily="18" charset="0"/>
                  <a:ea typeface="微軟正黑體" pitchFamily="34" charset="-120"/>
                  <a:cs typeface="Times New Roman" pitchFamily="18" charset="0"/>
                </a:rPr>
                <a:t>0.03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公斤</a:t>
              </a:r>
            </a:p>
          </p:txBody>
        </p:sp>
      </p:grpSp>
      <p:grpSp>
        <p:nvGrpSpPr>
          <p:cNvPr id="155" name="群組 154"/>
          <p:cNvGrpSpPr/>
          <p:nvPr/>
        </p:nvGrpSpPr>
        <p:grpSpPr>
          <a:xfrm>
            <a:off x="1547664" y="4797152"/>
            <a:ext cx="1008112" cy="1809492"/>
            <a:chOff x="1547664" y="4797152"/>
            <a:chExt cx="1008112" cy="1809492"/>
          </a:xfrm>
        </p:grpSpPr>
        <p:grpSp>
          <p:nvGrpSpPr>
            <p:cNvPr id="152" name="群組 151"/>
            <p:cNvGrpSpPr/>
            <p:nvPr/>
          </p:nvGrpSpPr>
          <p:grpSpPr>
            <a:xfrm>
              <a:off x="1547664" y="4797152"/>
              <a:ext cx="996876" cy="1358503"/>
              <a:chOff x="1547664" y="4797152"/>
              <a:chExt cx="996876" cy="1358503"/>
            </a:xfrm>
          </p:grpSpPr>
          <p:grpSp>
            <p:nvGrpSpPr>
              <p:cNvPr id="135" name="群組 134"/>
              <p:cNvGrpSpPr/>
              <p:nvPr/>
            </p:nvGrpSpPr>
            <p:grpSpPr>
              <a:xfrm>
                <a:off x="1547664" y="4797152"/>
                <a:ext cx="996876" cy="206375"/>
                <a:chOff x="1547664" y="4797152"/>
                <a:chExt cx="996876" cy="206375"/>
              </a:xfrm>
            </p:grpSpPr>
            <p:sp>
              <p:nvSpPr>
                <p:cNvPr id="131" name="AutoShape 122"/>
                <p:cNvSpPr>
                  <a:spLocks noChangeArrowheads="1"/>
                </p:cNvSpPr>
                <p:nvPr/>
              </p:nvSpPr>
              <p:spPr bwMode="auto">
                <a:xfrm>
                  <a:off x="1547664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32" name="AutoShape 122"/>
                <p:cNvSpPr>
                  <a:spLocks noChangeArrowheads="1"/>
                </p:cNvSpPr>
                <p:nvPr/>
              </p:nvSpPr>
              <p:spPr bwMode="auto">
                <a:xfrm>
                  <a:off x="2339752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33" name="AutoShape 122"/>
                <p:cNvSpPr>
                  <a:spLocks noChangeArrowheads="1"/>
                </p:cNvSpPr>
                <p:nvPr/>
              </p:nvSpPr>
              <p:spPr bwMode="auto">
                <a:xfrm>
                  <a:off x="1943708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6" name="群組 135"/>
              <p:cNvGrpSpPr/>
              <p:nvPr/>
            </p:nvGrpSpPr>
            <p:grpSpPr>
              <a:xfrm>
                <a:off x="1547664" y="5085184"/>
                <a:ext cx="996876" cy="206375"/>
                <a:chOff x="1547664" y="4797152"/>
                <a:chExt cx="996876" cy="206375"/>
              </a:xfrm>
            </p:grpSpPr>
            <p:sp>
              <p:nvSpPr>
                <p:cNvPr id="137" name="AutoShape 122"/>
                <p:cNvSpPr>
                  <a:spLocks noChangeArrowheads="1"/>
                </p:cNvSpPr>
                <p:nvPr/>
              </p:nvSpPr>
              <p:spPr bwMode="auto">
                <a:xfrm>
                  <a:off x="1547664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38" name="AutoShape 122"/>
                <p:cNvSpPr>
                  <a:spLocks noChangeArrowheads="1"/>
                </p:cNvSpPr>
                <p:nvPr/>
              </p:nvSpPr>
              <p:spPr bwMode="auto">
                <a:xfrm>
                  <a:off x="2339752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39" name="AutoShape 122"/>
                <p:cNvSpPr>
                  <a:spLocks noChangeArrowheads="1"/>
                </p:cNvSpPr>
                <p:nvPr/>
              </p:nvSpPr>
              <p:spPr bwMode="auto">
                <a:xfrm>
                  <a:off x="1943708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0" name="群組 139"/>
              <p:cNvGrpSpPr/>
              <p:nvPr/>
            </p:nvGrpSpPr>
            <p:grpSpPr>
              <a:xfrm>
                <a:off x="1547664" y="5373216"/>
                <a:ext cx="996876" cy="206375"/>
                <a:chOff x="1547664" y="4797152"/>
                <a:chExt cx="996876" cy="206375"/>
              </a:xfrm>
            </p:grpSpPr>
            <p:sp>
              <p:nvSpPr>
                <p:cNvPr id="141" name="AutoShape 122"/>
                <p:cNvSpPr>
                  <a:spLocks noChangeArrowheads="1"/>
                </p:cNvSpPr>
                <p:nvPr/>
              </p:nvSpPr>
              <p:spPr bwMode="auto">
                <a:xfrm>
                  <a:off x="1547664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42" name="AutoShape 122"/>
                <p:cNvSpPr>
                  <a:spLocks noChangeArrowheads="1"/>
                </p:cNvSpPr>
                <p:nvPr/>
              </p:nvSpPr>
              <p:spPr bwMode="auto">
                <a:xfrm>
                  <a:off x="2339752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43" name="AutoShape 122"/>
                <p:cNvSpPr>
                  <a:spLocks noChangeArrowheads="1"/>
                </p:cNvSpPr>
                <p:nvPr/>
              </p:nvSpPr>
              <p:spPr bwMode="auto">
                <a:xfrm>
                  <a:off x="1943708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4" name="群組 143"/>
              <p:cNvGrpSpPr/>
              <p:nvPr/>
            </p:nvGrpSpPr>
            <p:grpSpPr>
              <a:xfrm>
                <a:off x="1547664" y="5661248"/>
                <a:ext cx="996876" cy="206375"/>
                <a:chOff x="1547664" y="4797152"/>
                <a:chExt cx="996876" cy="206375"/>
              </a:xfrm>
            </p:grpSpPr>
            <p:sp>
              <p:nvSpPr>
                <p:cNvPr id="145" name="AutoShape 122"/>
                <p:cNvSpPr>
                  <a:spLocks noChangeArrowheads="1"/>
                </p:cNvSpPr>
                <p:nvPr/>
              </p:nvSpPr>
              <p:spPr bwMode="auto">
                <a:xfrm>
                  <a:off x="1547664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46" name="AutoShape 122"/>
                <p:cNvSpPr>
                  <a:spLocks noChangeArrowheads="1"/>
                </p:cNvSpPr>
                <p:nvPr/>
              </p:nvSpPr>
              <p:spPr bwMode="auto">
                <a:xfrm>
                  <a:off x="2339752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47" name="AutoShape 122"/>
                <p:cNvSpPr>
                  <a:spLocks noChangeArrowheads="1"/>
                </p:cNvSpPr>
                <p:nvPr/>
              </p:nvSpPr>
              <p:spPr bwMode="auto">
                <a:xfrm>
                  <a:off x="1943708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48" name="群組 147"/>
              <p:cNvGrpSpPr/>
              <p:nvPr/>
            </p:nvGrpSpPr>
            <p:grpSpPr>
              <a:xfrm>
                <a:off x="1547664" y="5949280"/>
                <a:ext cx="996876" cy="206375"/>
                <a:chOff x="1547664" y="4797152"/>
                <a:chExt cx="996876" cy="206375"/>
              </a:xfrm>
            </p:grpSpPr>
            <p:sp>
              <p:nvSpPr>
                <p:cNvPr id="149" name="AutoShape 122"/>
                <p:cNvSpPr>
                  <a:spLocks noChangeArrowheads="1"/>
                </p:cNvSpPr>
                <p:nvPr/>
              </p:nvSpPr>
              <p:spPr bwMode="auto">
                <a:xfrm>
                  <a:off x="1547664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50" name="AutoShape 122"/>
                <p:cNvSpPr>
                  <a:spLocks noChangeArrowheads="1"/>
                </p:cNvSpPr>
                <p:nvPr/>
              </p:nvSpPr>
              <p:spPr bwMode="auto">
                <a:xfrm>
                  <a:off x="2339752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51" name="AutoShape 122"/>
                <p:cNvSpPr>
                  <a:spLocks noChangeArrowheads="1"/>
                </p:cNvSpPr>
                <p:nvPr/>
              </p:nvSpPr>
              <p:spPr bwMode="auto">
                <a:xfrm>
                  <a:off x="1943708" y="4797152"/>
                  <a:ext cx="204788" cy="206375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153" name="文字方塊 152"/>
            <p:cNvSpPr txBox="1"/>
            <p:nvPr/>
          </p:nvSpPr>
          <p:spPr>
            <a:xfrm>
              <a:off x="1763688" y="623731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/>
                <a:t>五包</a:t>
              </a:r>
              <a:endParaRPr lang="zh-TW" altLang="en-US" dirty="0"/>
            </a:p>
          </p:txBody>
        </p:sp>
      </p:grpSp>
      <p:sp>
        <p:nvSpPr>
          <p:cNvPr id="156" name="文字方塊 155"/>
          <p:cNvSpPr txBox="1"/>
          <p:nvPr/>
        </p:nvSpPr>
        <p:spPr>
          <a:xfrm>
            <a:off x="5724128" y="573325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共有</a:t>
            </a:r>
            <a:r>
              <a:rPr lang="en-US" altLang="zh-TW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0.15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公斤</a:t>
            </a:r>
          </a:p>
        </p:txBody>
      </p:sp>
      <p:sp>
        <p:nvSpPr>
          <p:cNvPr id="157" name="橢圓 156"/>
          <p:cNvSpPr/>
          <p:nvPr/>
        </p:nvSpPr>
        <p:spPr>
          <a:xfrm>
            <a:off x="1475656" y="472514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8" name="橢圓 157"/>
          <p:cNvSpPr/>
          <p:nvPr/>
        </p:nvSpPr>
        <p:spPr>
          <a:xfrm>
            <a:off x="1852948" y="472514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2" name="橢圓 171"/>
          <p:cNvSpPr/>
          <p:nvPr/>
        </p:nvSpPr>
        <p:spPr>
          <a:xfrm>
            <a:off x="2267744" y="472514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3" name="橢圓 172"/>
          <p:cNvSpPr/>
          <p:nvPr/>
        </p:nvSpPr>
        <p:spPr>
          <a:xfrm>
            <a:off x="1467030" y="499592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4" name="橢圓 173"/>
          <p:cNvSpPr/>
          <p:nvPr/>
        </p:nvSpPr>
        <p:spPr>
          <a:xfrm>
            <a:off x="1861574" y="50131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5" name="橢圓 174"/>
          <p:cNvSpPr/>
          <p:nvPr/>
        </p:nvSpPr>
        <p:spPr>
          <a:xfrm>
            <a:off x="2267744" y="50131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橢圓 175"/>
          <p:cNvSpPr/>
          <p:nvPr/>
        </p:nvSpPr>
        <p:spPr>
          <a:xfrm>
            <a:off x="1467030" y="530120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7" name="橢圓 176"/>
          <p:cNvSpPr/>
          <p:nvPr/>
        </p:nvSpPr>
        <p:spPr>
          <a:xfrm>
            <a:off x="1852948" y="530120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8" name="橢圓 177"/>
          <p:cNvSpPr/>
          <p:nvPr/>
        </p:nvSpPr>
        <p:spPr>
          <a:xfrm>
            <a:off x="2267744" y="530120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9" name="橢圓 178"/>
          <p:cNvSpPr/>
          <p:nvPr/>
        </p:nvSpPr>
        <p:spPr>
          <a:xfrm>
            <a:off x="1455404" y="557761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0" name="橢圓 179"/>
          <p:cNvSpPr/>
          <p:nvPr/>
        </p:nvSpPr>
        <p:spPr>
          <a:xfrm>
            <a:off x="1852948" y="558061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1" name="橢圓 180"/>
          <p:cNvSpPr/>
          <p:nvPr/>
        </p:nvSpPr>
        <p:spPr>
          <a:xfrm>
            <a:off x="2267744" y="558924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2" name="橢圓 181"/>
          <p:cNvSpPr/>
          <p:nvPr/>
        </p:nvSpPr>
        <p:spPr>
          <a:xfrm>
            <a:off x="1467030" y="587727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3" name="橢圓 182"/>
          <p:cNvSpPr/>
          <p:nvPr/>
        </p:nvSpPr>
        <p:spPr>
          <a:xfrm>
            <a:off x="1861574" y="587727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4" name="橢圓 183"/>
          <p:cNvSpPr/>
          <p:nvPr/>
        </p:nvSpPr>
        <p:spPr>
          <a:xfrm>
            <a:off x="2267744" y="587727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7879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1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6" grpId="0"/>
      <p:bldP spid="157" grpId="0" animBg="1"/>
      <p:bldP spid="158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例題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</a:t>
            </a:r>
            <a:endParaRPr lang="zh-TW" altLang="en-US" b="1" dirty="0"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83568" y="1847726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一包麵粉重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公斤，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5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包麵粉共重多少公斤？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83568" y="299695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解法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累加法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2" name="文字方塊 151"/>
          <p:cNvSpPr txBox="1"/>
          <p:nvPr/>
        </p:nvSpPr>
        <p:spPr>
          <a:xfrm>
            <a:off x="683568" y="3573016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依題意可以列出算式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3" name="文字方塊 152"/>
          <p:cNvSpPr txBox="1"/>
          <p:nvPr/>
        </p:nvSpPr>
        <p:spPr>
          <a:xfrm>
            <a:off x="683568" y="4077072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 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＋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0.03 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＋ 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 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＋ 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 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＋ 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 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＝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              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154" name="文字方塊 153"/>
          <p:cNvSpPr txBox="1"/>
          <p:nvPr/>
        </p:nvSpPr>
        <p:spPr>
          <a:xfrm>
            <a:off x="1547664" y="456196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0.15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563888" y="544522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en-US" altLang="zh-TW" sz="32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32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0.15</a:t>
            </a:r>
            <a:r>
              <a:rPr lang="zh-TW" altLang="en-US" sz="32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公斤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660232" y="407707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5</a:t>
            </a:r>
            <a:r>
              <a:rPr lang="zh-TW" altLang="en-US" sz="32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en-US" altLang="zh-TW" sz="32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</a:t>
            </a:r>
            <a:endParaRPr lang="zh-TW" altLang="en-US" sz="3200" b="1" dirty="0" smtClean="0">
              <a:solidFill>
                <a:srgbClr val="0000FF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8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2" grpId="0"/>
      <p:bldP spid="153" grpId="0"/>
      <p:bldP spid="154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+mn-cs"/>
              </a:rPr>
              <a:t>例題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+mn-cs"/>
              </a:rPr>
              <a:t>1</a:t>
            </a:r>
            <a:endParaRPr lang="zh-TW" altLang="en-US" b="1" dirty="0"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83568" y="1847726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一包麵粉重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公斤，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5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包麵粉共重多少公斤？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67544" y="299695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解法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乘法算式填充題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2" name="文字方塊 151"/>
          <p:cNvSpPr txBox="1"/>
          <p:nvPr/>
        </p:nvSpPr>
        <p:spPr>
          <a:xfrm>
            <a:off x="683568" y="3573016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依題意可以列出算式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3" name="文字方塊 152"/>
          <p:cNvSpPr txBox="1"/>
          <p:nvPr/>
        </p:nvSpPr>
        <p:spPr>
          <a:xfrm>
            <a:off x="683568" y="407707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 ×5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＝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           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4572000" y="278092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3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572000" y="353701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 ×5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3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0.01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5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倍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572000" y="429309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也就是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15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0.01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572000" y="504918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就等於</a:t>
            </a:r>
            <a:r>
              <a:rPr lang="en-US" altLang="zh-TW" sz="2800" b="1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0.15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572000" y="5805264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所以 </a:t>
            </a:r>
            <a:r>
              <a:rPr lang="en-US" altLang="zh-TW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 ×5 </a:t>
            </a:r>
            <a:r>
              <a:rPr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＝</a:t>
            </a:r>
            <a:r>
              <a:rPr lang="en-US" altLang="zh-TW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0.15</a:t>
            </a:r>
            <a:r>
              <a:rPr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6228184" y="6237312"/>
            <a:ext cx="241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0.15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公斤</a:t>
            </a:r>
          </a:p>
        </p:txBody>
      </p:sp>
    </p:spTree>
    <p:extLst>
      <p:ext uri="{BB962C8B-B14F-4D97-AF65-F5344CB8AC3E}">
        <p14:creationId xmlns:p14="http://schemas.microsoft.com/office/powerpoint/2010/main" val="356978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2" grpId="0"/>
      <p:bldP spid="153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+mn-cs"/>
              </a:rPr>
              <a:t>例題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+mn-cs"/>
              </a:rPr>
              <a:t>1</a:t>
            </a:r>
            <a:endParaRPr lang="zh-TW" altLang="en-US" b="1" dirty="0"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83568" y="1847726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一包麵粉重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0.03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公斤，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5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包麵粉共重多少公斤？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83568" y="299695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解法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直式計算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1005"/>
              </p:ext>
            </p:extLst>
          </p:nvPr>
        </p:nvGraphicFramePr>
        <p:xfrm>
          <a:off x="5148064" y="2905076"/>
          <a:ext cx="1419796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4949"/>
                <a:gridCol w="354949"/>
                <a:gridCol w="354949"/>
                <a:gridCol w="354949"/>
              </a:tblGrid>
              <a:tr h="905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個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百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5580112" y="378904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0.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228184" y="448995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337836" y="4489956"/>
                <a:ext cx="3600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836" y="4489956"/>
                <a:ext cx="360040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線接點 10"/>
          <p:cNvCxnSpPr/>
          <p:nvPr/>
        </p:nvCxnSpPr>
        <p:spPr>
          <a:xfrm>
            <a:off x="5220072" y="5013176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6392692" y="4221088"/>
            <a:ext cx="0" cy="333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5580112" y="50131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    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直線單箭頭接點 19"/>
          <p:cNvCxnSpPr/>
          <p:nvPr/>
        </p:nvCxnSpPr>
        <p:spPr>
          <a:xfrm flipH="1" flipV="1">
            <a:off x="6120961" y="4216955"/>
            <a:ext cx="199723" cy="4001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6081535" y="5356399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直線單箭頭接點 23"/>
          <p:cNvCxnSpPr/>
          <p:nvPr/>
        </p:nvCxnSpPr>
        <p:spPr>
          <a:xfrm flipH="1" flipV="1">
            <a:off x="5832931" y="4262541"/>
            <a:ext cx="495903" cy="4457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5787781" y="5356399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直線接點 26"/>
          <p:cNvCxnSpPr/>
          <p:nvPr/>
        </p:nvCxnSpPr>
        <p:spPr>
          <a:xfrm>
            <a:off x="5220072" y="5879619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5796136" y="592053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0.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876256" y="6237312"/>
            <a:ext cx="226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0.15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公斤</a:t>
            </a:r>
          </a:p>
        </p:txBody>
      </p:sp>
    </p:spTree>
    <p:extLst>
      <p:ext uri="{BB962C8B-B14F-4D97-AF65-F5344CB8AC3E}">
        <p14:creationId xmlns:p14="http://schemas.microsoft.com/office/powerpoint/2010/main" val="356978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 animBg="1"/>
      <p:bldP spid="19" grpId="0"/>
      <p:bldP spid="23" grpId="0"/>
      <p:bldP spid="26" grpId="0"/>
      <p:bldP spid="28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+mn-cs"/>
              </a:rPr>
              <a:t>例題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cs typeface="+mn-cs"/>
              </a:rPr>
              <a:t>2</a:t>
            </a:r>
            <a:endParaRPr lang="zh-TW" altLang="en-US" b="1" dirty="0"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83568" y="1847726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一瓶汽水有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0.25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公升，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27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瓶汽水共有多少公升？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39552" y="443711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直式計算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1005"/>
              </p:ext>
            </p:extLst>
          </p:nvPr>
        </p:nvGraphicFramePr>
        <p:xfrm>
          <a:off x="4355976" y="2708920"/>
          <a:ext cx="1419796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4949"/>
                <a:gridCol w="354949"/>
                <a:gridCol w="354949"/>
                <a:gridCol w="354949"/>
              </a:tblGrid>
              <a:tr h="905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個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百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788024" y="359288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0.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220072" y="429380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27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4427984" y="4817020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V="1">
            <a:off x="5600604" y="4024932"/>
            <a:ext cx="0" cy="333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4427984" y="481702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直線單箭頭接點 11"/>
          <p:cNvCxnSpPr/>
          <p:nvPr/>
        </p:nvCxnSpPr>
        <p:spPr>
          <a:xfrm flipH="1" flipV="1">
            <a:off x="5328874" y="4020800"/>
            <a:ext cx="251238" cy="4163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4932040" y="5160243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單箭頭接點 13"/>
          <p:cNvCxnSpPr/>
          <p:nvPr/>
        </p:nvCxnSpPr>
        <p:spPr>
          <a:xfrm flipH="1" flipV="1">
            <a:off x="5040844" y="4066386"/>
            <a:ext cx="539268" cy="3707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4427984" y="5661248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4932040" y="570216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572000" y="422108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×</a:t>
            </a:r>
            <a:endParaRPr lang="zh-TW" altLang="en-US" sz="2800" b="1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588224" y="6093296"/>
            <a:ext cx="226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6.75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公斤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467544" y="292494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乘法算式填充題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67544" y="335699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依題意可以列出算式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39552" y="386104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0.25 ×27 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＝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 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2843808" y="391389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6.75</a:t>
            </a:r>
            <a:endParaRPr lang="zh-TW" altLang="en-US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 flipV="1">
            <a:off x="5436096" y="4005064"/>
            <a:ext cx="144016" cy="432048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H="1" flipV="1">
            <a:off x="5364088" y="3933056"/>
            <a:ext cx="72008" cy="50405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 flipH="1" flipV="1">
            <a:off x="5004048" y="3933056"/>
            <a:ext cx="432048" cy="50405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13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1" grpId="0"/>
      <p:bldP spid="13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例題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323528" y="191973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做一塊蛋糕需要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1.08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公斤的麵粉，媽媽要做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9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塊蛋糕，需要多少公斤的麵粉？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39552" y="443711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直式計算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67544" y="292494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乘法算式填充題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7544" y="335699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依題意可以列出算式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39552" y="386104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1.08 ×9 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＝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1005"/>
              </p:ext>
            </p:extLst>
          </p:nvPr>
        </p:nvGraphicFramePr>
        <p:xfrm>
          <a:off x="4355976" y="2948910"/>
          <a:ext cx="1419796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4949"/>
                <a:gridCol w="354949"/>
                <a:gridCol w="354949"/>
                <a:gridCol w="354949"/>
              </a:tblGrid>
              <a:tr h="905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個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百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4788024" y="383287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424598" y="4596468"/>
            <a:ext cx="483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4427984" y="5057010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5598543" y="4264922"/>
            <a:ext cx="2062" cy="4105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4788024" y="505701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單箭頭接點 13"/>
          <p:cNvCxnSpPr/>
          <p:nvPr/>
        </p:nvCxnSpPr>
        <p:spPr>
          <a:xfrm flipH="1" flipV="1">
            <a:off x="5328873" y="4260789"/>
            <a:ext cx="199723" cy="4001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4932040" y="55892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 flipH="1" flipV="1">
            <a:off x="5040843" y="4306375"/>
            <a:ext cx="495903" cy="4457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4427984" y="6033217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932040" y="607413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9. 7 2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572000" y="456196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×</a:t>
            </a:r>
            <a:endParaRPr lang="zh-TW" altLang="en-US" sz="2800" b="1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444208" y="6021288"/>
            <a:ext cx="226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9.72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公斤</a:t>
            </a:r>
          </a:p>
        </p:txBody>
      </p:sp>
      <p:sp>
        <p:nvSpPr>
          <p:cNvPr id="55" name="文字方塊 54"/>
          <p:cNvSpPr txBox="1"/>
          <p:nvPr/>
        </p:nvSpPr>
        <p:spPr>
          <a:xfrm>
            <a:off x="2627784" y="38610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9.72</a:t>
            </a:r>
            <a:endParaRPr lang="zh-TW" altLang="en-US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4788024" y="535835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3" grpId="0"/>
      <p:bldP spid="15" grpId="0"/>
      <p:bldP spid="19" grpId="0"/>
      <p:bldP spid="20" grpId="0"/>
      <p:bldP spid="21" grpId="0"/>
      <p:bldP spid="5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例題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4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11560" y="1919734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一瓶可樂</a:t>
            </a:r>
            <a:r>
              <a:rPr lang="en-US" altLang="zh-TW" sz="32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.25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公升，同樂會時老師買了</a:t>
            </a:r>
            <a:r>
              <a:rPr lang="en-US" altLang="zh-TW" sz="32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16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瓶可樂，一共有多少公升？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39552" y="443711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直式計算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67544" y="292494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乘法算式填充題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7544" y="335699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依題意可以列出算式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39552" y="386104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1.25 ×16 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＝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1005"/>
              </p:ext>
            </p:extLst>
          </p:nvPr>
        </p:nvGraphicFramePr>
        <p:xfrm>
          <a:off x="4355976" y="2948910"/>
          <a:ext cx="1419796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4949"/>
                <a:gridCol w="354949"/>
                <a:gridCol w="354949"/>
                <a:gridCol w="354949"/>
              </a:tblGrid>
              <a:tr h="9055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個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百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800" b="1" dirty="0" smtClean="0">
                        <a:solidFill>
                          <a:srgbClr val="000099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位</a:t>
                      </a:r>
                      <a:endParaRPr lang="zh-TW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4788024" y="383287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240324" y="45964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4427984" y="5057010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5598543" y="4264922"/>
            <a:ext cx="2062" cy="4105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4499992" y="505701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單箭頭接點 13"/>
          <p:cNvCxnSpPr/>
          <p:nvPr/>
        </p:nvCxnSpPr>
        <p:spPr>
          <a:xfrm flipH="1" flipV="1">
            <a:off x="5328873" y="4260789"/>
            <a:ext cx="199723" cy="4001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4644008" y="540023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2 5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 flipH="1" flipV="1">
            <a:off x="5040843" y="4306375"/>
            <a:ext cx="495903" cy="4457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4427984" y="5877272"/>
            <a:ext cx="1584176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644008" y="5918187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0. 0 0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572000" y="456196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×</a:t>
            </a:r>
            <a:endParaRPr lang="zh-TW" altLang="en-US" sz="2800" b="1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444208" y="6021288"/>
            <a:ext cx="226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20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公升</a:t>
            </a:r>
          </a:p>
        </p:txBody>
      </p:sp>
      <p:cxnSp>
        <p:nvCxnSpPr>
          <p:cNvPr id="22" name="直線單箭頭接點 21"/>
          <p:cNvCxnSpPr/>
          <p:nvPr/>
        </p:nvCxnSpPr>
        <p:spPr>
          <a:xfrm flipV="1">
            <a:off x="5436096" y="4221088"/>
            <a:ext cx="144016" cy="47791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 flipV="1">
            <a:off x="5364088" y="4221088"/>
            <a:ext cx="61927" cy="54932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H="1" flipV="1">
            <a:off x="5004048" y="4221088"/>
            <a:ext cx="378835" cy="52344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5220072" y="6093296"/>
            <a:ext cx="720080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2892956" y="38610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20</a:t>
            </a:r>
            <a:endParaRPr lang="zh-TW" altLang="en-US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3" grpId="0"/>
      <p:bldP spid="15" grpId="0"/>
      <p:bldP spid="19" grpId="0"/>
      <p:bldP spid="20" grpId="0"/>
      <p:bldP spid="21" grpId="0"/>
      <p:bldP spid="55" grpId="0"/>
    </p:bldLst>
  </p:timing>
</p:sld>
</file>

<file path=ppt/theme/theme1.xml><?xml version="1.0" encoding="utf-8"?>
<a:theme xmlns:a="http://schemas.openxmlformats.org/drawingml/2006/main" name="Templateswise.com #15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151</Template>
  <TotalTime>592</TotalTime>
  <Words>794</Words>
  <Application>Microsoft Office PowerPoint</Application>
  <PresentationFormat>如螢幕大小 (4:3)</PresentationFormat>
  <Paragraphs>202</Paragraphs>
  <Slides>12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Templateswise.com #151</vt:lpstr>
      <vt:lpstr>二位小數乘以整數</vt:lpstr>
      <vt:lpstr>學習重點</vt:lpstr>
      <vt:lpstr>例題1</vt:lpstr>
      <vt:lpstr>例題1</vt:lpstr>
      <vt:lpstr>例題1</vt:lpstr>
      <vt:lpstr>例題1</vt:lpstr>
      <vt:lpstr>例題2</vt:lpstr>
      <vt:lpstr>例題3</vt:lpstr>
      <vt:lpstr>例題4</vt:lpstr>
      <vt:lpstr>例題5</vt:lpstr>
      <vt:lpstr>例題6</vt:lpstr>
      <vt:lpstr>整理與歸納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羊年新春小學堂！</dc:title>
  <dc:creator>Howard Chen</dc:creator>
  <cp:lastModifiedBy>SJY</cp:lastModifiedBy>
  <cp:revision>122</cp:revision>
  <dcterms:created xsi:type="dcterms:W3CDTF">2015-02-24T07:54:21Z</dcterms:created>
  <dcterms:modified xsi:type="dcterms:W3CDTF">2016-12-27T11:57:11Z</dcterms:modified>
</cp:coreProperties>
</file>